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81" r:id="rId12"/>
    <p:sldId id="266" r:id="rId13"/>
    <p:sldId id="267" r:id="rId14"/>
    <p:sldId id="272" r:id="rId15"/>
    <p:sldId id="269" r:id="rId16"/>
    <p:sldId id="273" r:id="rId17"/>
    <p:sldId id="282" r:id="rId18"/>
    <p:sldId id="268" r:id="rId19"/>
    <p:sldId id="270" r:id="rId20"/>
    <p:sldId id="274" r:id="rId21"/>
    <p:sldId id="271" r:id="rId22"/>
    <p:sldId id="276" r:id="rId23"/>
    <p:sldId id="277" r:id="rId24"/>
    <p:sldId id="283" r:id="rId25"/>
    <p:sldId id="278" r:id="rId26"/>
    <p:sldId id="284" r:id="rId27"/>
    <p:sldId id="279" r:id="rId28"/>
    <p:sldId id="280" r:id="rId29"/>
    <p:sldId id="285" r:id="rId30"/>
    <p:sldId id="286" r:id="rId31"/>
    <p:sldId id="287" r:id="rId32"/>
    <p:sldId id="288" r:id="rId33"/>
    <p:sldId id="275" r:id="rId3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>
        <p:scale>
          <a:sx n="108" d="100"/>
          <a:sy n="108" d="100"/>
        </p:scale>
        <p:origin x="-72" y="-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13069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2119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0158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9583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6032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17993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84386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71539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8269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001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070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A15D0C-9E93-470B-A14C-CB8451B1D1F9}" type="datetimeFigureOut">
              <a:rPr lang="ru-RU" smtClean="0"/>
              <a:pPr/>
              <a:t>28.04.2021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64573F-EB20-4A3F-A2EB-0E3CC5D55A7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877283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6.png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gi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771" y="0"/>
            <a:ext cx="12170229" cy="6870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9539" y="4220308"/>
            <a:ext cx="9144000" cy="1036394"/>
          </a:xfrm>
        </p:spPr>
        <p:txBody>
          <a:bodyPr/>
          <a:lstStyle/>
          <a:p>
            <a:r>
              <a:rPr lang="ru-RU" dirty="0"/>
              <a:t>БИОМЕХАНИКА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5430838"/>
            <a:ext cx="9144000" cy="1427162"/>
          </a:xfrm>
        </p:spPr>
        <p:txBody>
          <a:bodyPr/>
          <a:lstStyle/>
          <a:p>
            <a:r>
              <a:rPr lang="ru-RU" dirty="0"/>
              <a:t>включает в себя греческие слова </a:t>
            </a:r>
            <a:r>
              <a:rPr lang="ru-RU" dirty="0" err="1"/>
              <a:t>bios</a:t>
            </a:r>
            <a:r>
              <a:rPr lang="ru-RU" dirty="0"/>
              <a:t> — жизнь и </a:t>
            </a:r>
            <a:r>
              <a:rPr lang="ru-RU" dirty="0" err="1"/>
              <a:t>mexane</a:t>
            </a:r>
            <a:r>
              <a:rPr lang="ru-RU" dirty="0"/>
              <a:t> — механизм, рычаг.</a:t>
            </a:r>
          </a:p>
        </p:txBody>
      </p:sp>
    </p:spTree>
    <p:extLst>
      <p:ext uri="{BB962C8B-B14F-4D97-AF65-F5344CB8AC3E}">
        <p14:creationId xmlns:p14="http://schemas.microsoft.com/office/powerpoint/2010/main" val="28379738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Болт проиграл Гэтлину, Пауэллу и еще двоим спринтерам в 1/4 финала Ч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462934" cy="701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93585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af4ef308d6a8ed54ccec21ee36900131-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509486" y="58057"/>
            <a:ext cx="9066590" cy="67999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98" t="13052" r="19882" b="13984"/>
          <a:stretch>
            <a:fillRect/>
          </a:stretch>
        </p:blipFill>
        <p:spPr>
          <a:xfrm>
            <a:off x="0" y="-1"/>
            <a:ext cx="3367314" cy="4034971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8" t="8231" r="4879" b="13719"/>
          <a:stretch>
            <a:fillRect/>
          </a:stretch>
        </p:blipFill>
        <p:spPr>
          <a:xfrm>
            <a:off x="4472106" y="1016000"/>
            <a:ext cx="3902637" cy="435337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6" t="7970" r="30861"/>
          <a:stretch>
            <a:fillRect/>
          </a:stretch>
        </p:blipFill>
        <p:spPr>
          <a:xfrm>
            <a:off x="8694057" y="2438401"/>
            <a:ext cx="3497943" cy="441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71703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545" t="25012" r="7963" b="26527"/>
          <a:stretch/>
        </p:blipFill>
        <p:spPr bwMode="auto">
          <a:xfrm>
            <a:off x="0" y="7340"/>
            <a:ext cx="3568411" cy="31810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32" t="23448" r="9727" b="33502"/>
          <a:stretch/>
        </p:blipFill>
        <p:spPr bwMode="auto">
          <a:xfrm>
            <a:off x="7855527" y="16138"/>
            <a:ext cx="4336473" cy="316493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2186673"/>
              </p:ext>
            </p:extLst>
          </p:nvPr>
        </p:nvGraphicFramePr>
        <p:xfrm>
          <a:off x="2815772" y="3177540"/>
          <a:ext cx="6367628" cy="34350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01592">
                  <a:extLst>
                    <a:ext uri="{9D8B030D-6E8A-4147-A177-3AD203B41FA5}">
                      <a16:colId xmlns="" xmlns:a16="http://schemas.microsoft.com/office/drawing/2014/main" val="3003898796"/>
                    </a:ext>
                  </a:extLst>
                </a:gridCol>
                <a:gridCol w="1210854">
                  <a:extLst>
                    <a:ext uri="{9D8B030D-6E8A-4147-A177-3AD203B41FA5}">
                      <a16:colId xmlns="" xmlns:a16="http://schemas.microsoft.com/office/drawing/2014/main" val="2727123952"/>
                    </a:ext>
                  </a:extLst>
                </a:gridCol>
                <a:gridCol w="1327947">
                  <a:extLst>
                    <a:ext uri="{9D8B030D-6E8A-4147-A177-3AD203B41FA5}">
                      <a16:colId xmlns="" xmlns:a16="http://schemas.microsoft.com/office/drawing/2014/main" val="1433657236"/>
                    </a:ext>
                  </a:extLst>
                </a:gridCol>
                <a:gridCol w="1234140">
                  <a:extLst>
                    <a:ext uri="{9D8B030D-6E8A-4147-A177-3AD203B41FA5}">
                      <a16:colId xmlns="" xmlns:a16="http://schemas.microsoft.com/office/drawing/2014/main" val="3820555391"/>
                    </a:ext>
                  </a:extLst>
                </a:gridCol>
                <a:gridCol w="1093095">
                  <a:extLst>
                    <a:ext uri="{9D8B030D-6E8A-4147-A177-3AD203B41FA5}">
                      <a16:colId xmlns="" xmlns:a16="http://schemas.microsoft.com/office/drawing/2014/main" val="3598134649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плоскость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Описание плоскости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Ось вращения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Описание оси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Общие движения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9663598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сагиттальная</a:t>
                      </a:r>
                      <a:endParaRPr lang="ru-RU" sz="1100" dirty="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(переднезадняя)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Делит тело на правую и левую половинки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Фронтальная 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Направление:  медиальное / боковое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Сгибание, разгибание</a:t>
                      </a:r>
                      <a:endParaRPr lang="ru-RU" sz="1100">
                        <a:effectLst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 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709055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Фронтальная (боковая)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Делит тело на переднюю и заднюю половинки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Сагиттальная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Направление: спереди / сзади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Отведение, приведение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7833141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Поперечная (осевой, горизонтальный)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Делит тело на верхнюю и нижнюю половинки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Вертикальная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Направление:  выше / ниже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Внутреннее вращение, внешнее вращение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2200051251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100388" y="2745771"/>
            <a:ext cx="4846927" cy="307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Таблица 1-  Плоскости движения и их оси вращения</a:t>
            </a:r>
            <a:endParaRPr kumimoji="0" lang="ru-RU" altLang="ru-RU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3620185"/>
            <a:ext cx="266943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Движение в диагональной плоскости и ось вращения верхней диагонали верхней конечности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9329738" y="3791634"/>
            <a:ext cx="286226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Движение в диагональной плоскости и ось вращения нижней диагонали верхней конечности</a:t>
            </a:r>
          </a:p>
        </p:txBody>
      </p:sp>
    </p:spTree>
    <p:extLst>
      <p:ext uri="{BB962C8B-B14F-4D97-AF65-F5344CB8AC3E}">
        <p14:creationId xmlns:p14="http://schemas.microsoft.com/office/powerpoint/2010/main" val="11994509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C:\Documents and Settings\bondarenko\Мои документы\Downloads\2117D1FB-F259-4FA8-ACDB-7AFD5B63EB34.png"/>
          <p:cNvPicPr/>
          <p:nvPr/>
        </p:nvPicPr>
        <p:blipFill>
          <a:blip r:embed="rId2" cstate="print"/>
          <a:srcRect l="7382" t="9843" r="14764" b="14764"/>
          <a:stretch>
            <a:fillRect/>
          </a:stretch>
        </p:blipFill>
        <p:spPr bwMode="auto">
          <a:xfrm>
            <a:off x="213905" y="0"/>
            <a:ext cx="4762500" cy="346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096000" y="60033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540385" algn="ctr">
              <a:spcAft>
                <a:spcPts val="0"/>
              </a:spcAft>
            </a:pP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Нумерация </a:t>
            </a:r>
            <a:r>
              <a:rPr lang="ru-RU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биокинематических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цепей и сочленений тела человека при индексном описании позы.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540385">
              <a:spcAft>
                <a:spcPts val="0"/>
              </a:spcAft>
            </a:pPr>
            <a:r>
              <a:rPr lang="ru-RU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Цепи: 1- правая нога, 2 – левая нога, 3 – правая рука, 4 – левая рука, 5 – позвоночный столб с головой. Сочленения ног: 1 – тазобедренный сустав, 2 – коленный сустав, 3 - голеностопный сустав, 4 – </a:t>
            </a:r>
            <a:r>
              <a:rPr lang="ru-RU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плюснофаланговый</a:t>
            </a:r>
            <a:r>
              <a:rPr lang="ru-RU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сустав. Сочленения рук: 1 – плечевой сустав, 2 – локтевой сустав, 3 – лучезапястный сустав, 4 – </a:t>
            </a:r>
            <a:r>
              <a:rPr lang="ru-RU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пястнофаланговый</a:t>
            </a:r>
            <a:r>
              <a:rPr lang="ru-RU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сустав. Сочленения позвоночника: 1 – крестцово-поясничное, 2 – пояснично-грудное, 3 – </a:t>
            </a:r>
            <a:r>
              <a:rPr lang="ru-RU" i="1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грудо</a:t>
            </a:r>
            <a:r>
              <a:rPr lang="ru-RU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-шейное. 4 – атлантозатылочный сустав.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930259"/>
            <a:ext cx="56979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ru-RU" sz="2000" b="1" i="1" baseline="-25000" dirty="0">
                <a:latin typeface="Times New Roman" pitchFamily="18" charset="0"/>
                <a:cs typeface="Times New Roman" pitchFamily="18" charset="0"/>
              </a:rPr>
              <a:t>311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=45</a:t>
            </a:r>
            <a:r>
              <a:rPr lang="ru-RU" sz="2000" b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ru-RU" sz="2000" b="1" i="1" baseline="-25000" dirty="0">
                <a:latin typeface="Times New Roman" pitchFamily="18" charset="0"/>
                <a:cs typeface="Times New Roman" pitchFamily="18" charset="0"/>
              </a:rPr>
              <a:t>313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=90</a:t>
            </a:r>
            <a:r>
              <a:rPr lang="ru-RU" sz="2000" b="1" baseline="30000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– правая рука вниз - в сторону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0" y="3534460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ru-RU" sz="2000" b="1" i="1" baseline="-25000" dirty="0">
                <a:latin typeface="Times New Roman" pitchFamily="18" charset="0"/>
                <a:cs typeface="Times New Roman" pitchFamily="18" charset="0"/>
              </a:rPr>
              <a:t>321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= 90</a:t>
            </a:r>
            <a:r>
              <a:rPr lang="ru-RU" sz="2000" b="1" baseline="30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означает, что правая рука (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в локтевом суставе (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согнута (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на 90</a:t>
            </a:r>
            <a:r>
              <a:rPr lang="ru-RU" sz="2000" baseline="30000" dirty="0">
                <a:latin typeface="Times New Roman" pitchFamily="18" charset="0"/>
                <a:cs typeface="Times New Roman" pitchFamily="18" charset="0"/>
              </a:rPr>
              <a:t>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262734"/>
            <a:ext cx="12192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>
                <a:latin typeface="Times New Roman" pitchFamily="18" charset="0"/>
                <a:cs typeface="Times New Roman" pitchFamily="18" charset="0"/>
              </a:rPr>
              <a:t>φ</a:t>
            </a:r>
            <a:r>
              <a:rPr lang="ru-RU" sz="2000" b="1" i="1" baseline="30000" dirty="0">
                <a:latin typeface="Times New Roman" pitchFamily="18" charset="0"/>
                <a:cs typeface="Times New Roman" pitchFamily="18" charset="0"/>
              </a:rPr>
              <a:t>0,5</a:t>
            </a:r>
            <a:r>
              <a:rPr lang="ru-RU" sz="2000" b="1" i="1" baseline="-25000" dirty="0">
                <a:latin typeface="Times New Roman" pitchFamily="18" charset="0"/>
                <a:cs typeface="Times New Roman" pitchFamily="18" charset="0"/>
              </a:rPr>
              <a:t>321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= 90</a:t>
            </a:r>
            <a:r>
              <a:rPr lang="ru-RU" sz="2000" b="1" baseline="30000" dirty="0"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– сгибание правой руки в локтевом суставе произошло через 0,5 с после начала наблюдения</a:t>
            </a:r>
          </a:p>
        </p:txBody>
      </p:sp>
    </p:spTree>
    <p:extLst>
      <p:ext uri="{BB962C8B-B14F-4D97-AF65-F5344CB8AC3E}">
        <p14:creationId xmlns:p14="http://schemas.microsoft.com/office/powerpoint/2010/main" val="362826720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386295"/>
              </p:ext>
            </p:extLst>
          </p:nvPr>
        </p:nvGraphicFramePr>
        <p:xfrm>
          <a:off x="0" y="26240"/>
          <a:ext cx="4855209" cy="3294530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019685">
                  <a:extLst>
                    <a:ext uri="{9D8B030D-6E8A-4147-A177-3AD203B41FA5}">
                      <a16:colId xmlns="" xmlns:a16="http://schemas.microsoft.com/office/drawing/2014/main" val="3368053443"/>
                    </a:ext>
                  </a:extLst>
                </a:gridCol>
                <a:gridCol w="922627">
                  <a:extLst>
                    <a:ext uri="{9D8B030D-6E8A-4147-A177-3AD203B41FA5}">
                      <a16:colId xmlns="" xmlns:a16="http://schemas.microsoft.com/office/drawing/2014/main" val="951108138"/>
                    </a:ext>
                  </a:extLst>
                </a:gridCol>
                <a:gridCol w="970585">
                  <a:extLst>
                    <a:ext uri="{9D8B030D-6E8A-4147-A177-3AD203B41FA5}">
                      <a16:colId xmlns="" xmlns:a16="http://schemas.microsoft.com/office/drawing/2014/main" val="2962233533"/>
                    </a:ext>
                  </a:extLst>
                </a:gridCol>
                <a:gridCol w="971727">
                  <a:extLst>
                    <a:ext uri="{9D8B030D-6E8A-4147-A177-3AD203B41FA5}">
                      <a16:colId xmlns="" xmlns:a16="http://schemas.microsoft.com/office/drawing/2014/main" val="1426075270"/>
                    </a:ext>
                  </a:extLst>
                </a:gridCol>
                <a:gridCol w="970585">
                  <a:extLst>
                    <a:ext uri="{9D8B030D-6E8A-4147-A177-3AD203B41FA5}">
                      <a16:colId xmlns="" xmlns:a16="http://schemas.microsoft.com/office/drawing/2014/main" val="1677214617"/>
                    </a:ext>
                  </a:extLst>
                </a:gridCol>
              </a:tblGrid>
              <a:tr h="658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11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12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13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14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936099173"/>
                  </a:ext>
                </a:extLst>
              </a:tr>
              <a:tr h="658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21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22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φ</a:t>
                      </a:r>
                      <a:r>
                        <a:rPr lang="ru-RU" sz="1800" baseline="-25000">
                          <a:effectLst/>
                        </a:rPr>
                        <a:t>23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φ</a:t>
                      </a:r>
                      <a:r>
                        <a:rPr lang="ru-RU" sz="1800" baseline="-25000">
                          <a:effectLst/>
                        </a:rPr>
                        <a:t>24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318989398"/>
                  </a:ext>
                </a:extLst>
              </a:tr>
              <a:tr h="658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φ </a:t>
                      </a:r>
                      <a:r>
                        <a:rPr lang="ru-RU" sz="2400" baseline="-25000" dirty="0" err="1">
                          <a:effectLst/>
                        </a:rPr>
                        <a:t>ikl</a:t>
                      </a:r>
                      <a:r>
                        <a:rPr lang="ru-RU" sz="2400" dirty="0">
                          <a:effectLst/>
                        </a:rPr>
                        <a:t> =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31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32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33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φ</a:t>
                      </a:r>
                      <a:r>
                        <a:rPr lang="ru-RU" sz="1800" baseline="-25000">
                          <a:effectLst/>
                        </a:rPr>
                        <a:t>34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024262420"/>
                  </a:ext>
                </a:extLst>
              </a:tr>
              <a:tr h="658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 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φ</a:t>
                      </a:r>
                      <a:r>
                        <a:rPr lang="ru-RU" sz="1800" baseline="-25000">
                          <a:effectLst/>
                        </a:rPr>
                        <a:t>41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42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43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φ</a:t>
                      </a:r>
                      <a:r>
                        <a:rPr lang="ru-RU" sz="1800" baseline="-25000">
                          <a:effectLst/>
                        </a:rPr>
                        <a:t>44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200193171"/>
                  </a:ext>
                </a:extLst>
              </a:tr>
              <a:tr h="6589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φ</a:t>
                      </a:r>
                      <a:r>
                        <a:rPr lang="ru-RU" sz="1800" baseline="-25000">
                          <a:effectLst/>
                        </a:rPr>
                        <a:t>51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φ</a:t>
                      </a:r>
                      <a:r>
                        <a:rPr lang="ru-RU" sz="1800" baseline="-25000">
                          <a:effectLst/>
                        </a:rPr>
                        <a:t>52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53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-25000" dirty="0">
                          <a:effectLst/>
                        </a:rPr>
                        <a:t>54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945284851"/>
                  </a:ext>
                </a:extLst>
              </a:tr>
            </a:tbl>
          </a:graphicData>
        </a:graphic>
      </p:graphicFrame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746625" y="34686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31082" y="3906813"/>
            <a:ext cx="494421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Матрица для описания позы тела: строки – кинематические цепи, столбцы – сочленения цепей</a:t>
            </a:r>
            <a:endParaRPr lang="ru-RU" dirty="0"/>
          </a:p>
        </p:txBody>
      </p:sp>
      <p:pic>
        <p:nvPicPr>
          <p:cNvPr id="8" name="Рисунок 7" descr="9.JPG"/>
          <p:cNvPicPr/>
          <p:nvPr/>
        </p:nvPicPr>
        <p:blipFill>
          <a:blip r:embed="rId2" cstate="print"/>
          <a:srcRect l="14262" r="29119" b="60512"/>
          <a:stretch>
            <a:fillRect/>
          </a:stretch>
        </p:blipFill>
        <p:spPr>
          <a:xfrm>
            <a:off x="7436225" y="174158"/>
            <a:ext cx="3657600" cy="3294530"/>
          </a:xfrm>
          <a:prstGeom prst="rect">
            <a:avLst/>
          </a:prstGeom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3852571"/>
              </p:ext>
            </p:extLst>
          </p:nvPr>
        </p:nvGraphicFramePr>
        <p:xfrm>
          <a:off x="7001437" y="4444372"/>
          <a:ext cx="5190563" cy="2413628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112917">
                  <a:extLst>
                    <a:ext uri="{9D8B030D-6E8A-4147-A177-3AD203B41FA5}">
                      <a16:colId xmlns="" xmlns:a16="http://schemas.microsoft.com/office/drawing/2014/main" val="3062032265"/>
                    </a:ext>
                  </a:extLst>
                </a:gridCol>
                <a:gridCol w="927213">
                  <a:extLst>
                    <a:ext uri="{9D8B030D-6E8A-4147-A177-3AD203B41FA5}">
                      <a16:colId xmlns="" xmlns:a16="http://schemas.microsoft.com/office/drawing/2014/main" val="497418491"/>
                    </a:ext>
                  </a:extLst>
                </a:gridCol>
                <a:gridCol w="1111610">
                  <a:extLst>
                    <a:ext uri="{9D8B030D-6E8A-4147-A177-3AD203B41FA5}">
                      <a16:colId xmlns="" xmlns:a16="http://schemas.microsoft.com/office/drawing/2014/main" val="4140895192"/>
                    </a:ext>
                  </a:extLst>
                </a:gridCol>
                <a:gridCol w="1112917">
                  <a:extLst>
                    <a:ext uri="{9D8B030D-6E8A-4147-A177-3AD203B41FA5}">
                      <a16:colId xmlns="" xmlns:a16="http://schemas.microsoft.com/office/drawing/2014/main" val="1410180000"/>
                    </a:ext>
                  </a:extLst>
                </a:gridCol>
                <a:gridCol w="925906">
                  <a:extLst>
                    <a:ext uri="{9D8B030D-6E8A-4147-A177-3AD203B41FA5}">
                      <a16:colId xmlns="" xmlns:a16="http://schemas.microsoft.com/office/drawing/2014/main" val="3583850544"/>
                    </a:ext>
                  </a:extLst>
                </a:gridCol>
              </a:tblGrid>
              <a:tr h="55198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-107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103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410461135"/>
                  </a:ext>
                </a:extLst>
              </a:tr>
              <a:tr h="4668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-27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-25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30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2255458534"/>
                  </a:ext>
                </a:extLst>
              </a:tr>
              <a:tr h="4609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φ</a:t>
                      </a:r>
                      <a:r>
                        <a:rPr lang="ru-RU" sz="1800" baseline="30000" dirty="0">
                          <a:effectLst/>
                        </a:rPr>
                        <a:t>0,2</a:t>
                      </a:r>
                      <a:r>
                        <a:rPr lang="ru-RU" sz="1800" baseline="-25000" dirty="0">
                          <a:effectLst/>
                        </a:rPr>
                        <a:t>ik1</a:t>
                      </a:r>
                      <a:r>
                        <a:rPr lang="ru-RU" sz="1800" dirty="0">
                          <a:effectLst/>
                        </a:rPr>
                        <a:t> =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-52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77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-59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3771396007"/>
                  </a:ext>
                </a:extLst>
              </a:tr>
              <a:tr h="4668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45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109</a:t>
                      </a:r>
                      <a:endParaRPr lang="ru-RU" sz="1800" b="1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-8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40855921"/>
                  </a:ext>
                </a:extLst>
              </a:tr>
              <a:tr h="4668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-11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 0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12 </a:t>
                      </a:r>
                      <a:endParaRPr lang="ru-RU" sz="18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="" xmlns:a16="http://schemas.microsoft.com/office/drawing/2014/main" val="14107667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08920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934670"/>
            <a:ext cx="52203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– отведение-приведение (сгибание-разгибание), 2 – ротация (супинация-пронация), </a:t>
            </a:r>
          </a:p>
          <a:p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 – </a:t>
            </a:r>
            <a:r>
              <a:rPr lang="ru-RU" dirty="0" err="1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циркумдукция</a:t>
            </a:r>
            <a:r>
              <a:rPr lang="ru-RU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(конусообразное движение).</a:t>
            </a:r>
            <a:endParaRPr lang="ru-RU" dirty="0"/>
          </a:p>
        </p:txBody>
      </p:sp>
      <p:pic>
        <p:nvPicPr>
          <p:cNvPr id="5" name="Picture 2" descr="Делай руки! 5 упражнений для сезона открытых плеч - Я Покупаю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8910"/>
            <a:ext cx="3177872" cy="3177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Сгибание рук со штангой стоя для девушек для занятий в тренажерном зале -  kak-nakachat.pro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7872" y="0"/>
            <a:ext cx="4145280" cy="310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Персональный сайт - Техника карате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5883" y="3749039"/>
            <a:ext cx="4376117" cy="3108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018" t="29531" r="28253" b="38954"/>
          <a:stretch/>
        </p:blipFill>
        <p:spPr bwMode="auto">
          <a:xfrm>
            <a:off x="2000250" y="3300413"/>
            <a:ext cx="2247900" cy="25717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55415748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957638" cy="395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7" name="AutoShape 5" descr="The Goniometer on Make a 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8927" name="Picture 15" descr="Tools For Bending – Goniometers &amp; Pocket Wall Gauge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4672013"/>
            <a:ext cx="3990082" cy="2185987"/>
          </a:xfrm>
          <a:prstGeom prst="rect">
            <a:avLst/>
          </a:prstGeom>
          <a:noFill/>
        </p:spPr>
      </p:pic>
      <p:pic>
        <p:nvPicPr>
          <p:cNvPr id="8" name="The_Goniometer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3980493" y="827314"/>
            <a:ext cx="8242040" cy="46155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Рисунок 1" descr="20200315_145926-0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73" t="10545" r="16873"/>
          <a:stretch>
            <a:fillRect/>
          </a:stretch>
        </p:blipFill>
        <p:spPr bwMode="auto">
          <a:xfrm>
            <a:off x="469323" y="354973"/>
            <a:ext cx="2718014" cy="488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Рисунок 2" descr="20200315_145951-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0" t="7030" r="9373"/>
          <a:stretch>
            <a:fillRect/>
          </a:stretch>
        </p:blipFill>
        <p:spPr bwMode="auto">
          <a:xfrm>
            <a:off x="3531869" y="354973"/>
            <a:ext cx="3268088" cy="488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1" name="Рисунок 3" descr="20200315_150038-0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091" r="14061"/>
          <a:stretch>
            <a:fillRect/>
          </a:stretch>
        </p:blipFill>
        <p:spPr bwMode="auto">
          <a:xfrm>
            <a:off x="7144490" y="354973"/>
            <a:ext cx="3979950" cy="48859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310960" y="5603906"/>
            <a:ext cx="8614859" cy="8002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				Б					В</a:t>
            </a:r>
            <a:endParaRPr kumimoji="0" lang="ru-RU" altLang="ru-RU" sz="11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449263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449263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Совместные движения звеньев тела</a:t>
            </a:r>
            <a:endParaRPr kumimoji="0" lang="ru-RU" altLang="ru-RU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47160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4" name="Picture 6" descr="23 гифки, которые влюбляют в физику | Мел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1397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823"/>
          <a:stretch/>
        </p:blipFill>
        <p:spPr>
          <a:xfrm>
            <a:off x="6102925" y="0"/>
            <a:ext cx="5932820" cy="57912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98932" y="6124545"/>
            <a:ext cx="15408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R =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ma</a:t>
            </a: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 + </a:t>
            </a:r>
            <a:r>
              <a:rPr lang="ru-RU" sz="20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mg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13406647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чему нужно строить юридический маркетинг прямо сейчас? | Юридический  маркетинг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0175" y="1265339"/>
            <a:ext cx="6598516" cy="452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21090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оньковый одновременный двухшажный ход в подъёмы. Действия руками.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181654" cy="427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0" name="Picture 6" descr="Движение качения. Сила трения. Коэффициенты трения скольжения для различных  материалов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9614" y="1"/>
            <a:ext cx="7594439" cy="427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92" name="Picture 8" descr="Гиф анимация Парень - фигурист кружится, by Kiwa00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83327" y="3298530"/>
            <a:ext cx="1897372" cy="3559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18395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4" descr="Выталкивающая сила. Закон Архимеда - Физика в Средние Век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7292" y="9025"/>
            <a:ext cx="10193817" cy="6848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32936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Деформация тел. Сила упругости. Закон Гука — урок. Физика, 7 класс.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77471" y="307730"/>
            <a:ext cx="4200525" cy="3419475"/>
          </a:xfrm>
          <a:prstGeom prst="rect">
            <a:avLst/>
          </a:prstGeom>
          <a:noFill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010" y="3426802"/>
            <a:ext cx="4762500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3431" y="0"/>
            <a:ext cx="4898570" cy="3426802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4413822" y="4721442"/>
            <a:ext cx="409118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Кинетическая и потенциальная энергия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5086" y="0"/>
            <a:ext cx="3976914" cy="397691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7070069" cy="397691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274258" y="4170457"/>
            <a:ext cx="12053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ru-RU" baseline="-25000" dirty="0">
                <a:latin typeface="Times New Roman" pitchFamily="18" charset="0"/>
                <a:cs typeface="Times New Roman" pitchFamily="18" charset="0"/>
              </a:rPr>
              <a:t>пот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= </a:t>
            </a:r>
            <a:r>
              <a:rPr lang="en-US" dirty="0" err="1">
                <a:latin typeface="Times New Roman" pitchFamily="18" charset="0"/>
                <a:cs typeface="Times New Roman" pitchFamily="18" charset="0"/>
              </a:rPr>
              <a:t>mgh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10055151" y="4174755"/>
          <a:ext cx="1257618" cy="558038"/>
        </p:xfrm>
        <a:graphic>
          <a:graphicData uri="http://schemas.openxmlformats.org/drawingml/2006/table">
            <a:tbl>
              <a:tblPr/>
              <a:tblGrid>
                <a:gridCol w="74119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1642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ru-RU" sz="1800" baseline="-25000" dirty="0" err="1">
                          <a:latin typeface="Times New Roman"/>
                          <a:ea typeface="Calibri"/>
                          <a:cs typeface="Times New Roman"/>
                        </a:rPr>
                        <a:t>пот</a:t>
                      </a:r>
                      <a:r>
                        <a:rPr lang="ru-RU" sz="1800" dirty="0" err="1">
                          <a:latin typeface="Times New Roman"/>
                          <a:ea typeface="Calibri"/>
                          <a:cs typeface="Times New Roman"/>
                        </a:rPr>
                        <a:t>=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 err="1">
                          <a:latin typeface="Times New Roman"/>
                          <a:ea typeface="Calibri"/>
                          <a:cs typeface="Times New Roman"/>
                        </a:rPr>
                        <a:t>kx</a:t>
                      </a:r>
                      <a:r>
                        <a:rPr lang="ru-RU" sz="1800" baseline="300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/>
        </p:nvGraphicFramePr>
        <p:xfrm>
          <a:off x="301551" y="4221648"/>
          <a:ext cx="1374849" cy="558038"/>
        </p:xfrm>
        <a:graphic>
          <a:graphicData uri="http://schemas.openxmlformats.org/drawingml/2006/table">
            <a:tbl>
              <a:tblPr/>
              <a:tblGrid>
                <a:gridCol w="8102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6456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ru-RU" sz="1800" baseline="-25000">
                          <a:latin typeface="Times New Roman"/>
                          <a:ea typeface="Calibri"/>
                          <a:cs typeface="Times New Roman"/>
                        </a:rPr>
                        <a:t>кин</a:t>
                      </a: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=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mV</a:t>
                      </a:r>
                      <a:r>
                        <a:rPr lang="ru-RU" sz="1800" baseline="30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759489" y="4258323"/>
          <a:ext cx="1226357" cy="558038"/>
        </p:xfrm>
        <a:graphic>
          <a:graphicData uri="http://schemas.openxmlformats.org/drawingml/2006/table">
            <a:tbl>
              <a:tblPr/>
              <a:tblGrid>
                <a:gridCol w="65557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707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algn="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E</a:t>
                      </a:r>
                      <a:r>
                        <a:rPr lang="ru-RU" sz="1800" baseline="-25000">
                          <a:latin typeface="Times New Roman"/>
                          <a:ea typeface="Calibri"/>
                          <a:cs typeface="Times New Roman"/>
                        </a:rPr>
                        <a:t>кин</a:t>
                      </a:r>
                      <a:r>
                        <a:rPr lang="ru-RU" sz="1800">
                          <a:latin typeface="Times New Roman"/>
                          <a:ea typeface="Calibri"/>
                          <a:cs typeface="Times New Roman"/>
                        </a:rPr>
                        <a:t>=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latin typeface="Times New Roman"/>
                          <a:ea typeface="Calibri"/>
                          <a:cs typeface="Times New Roman"/>
                        </a:rPr>
                        <a:t>ω J</a:t>
                      </a:r>
                      <a:r>
                        <a:rPr lang="ru-RU" sz="1800" baseline="300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7909" y="882161"/>
            <a:ext cx="3571875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88457" y="1056250"/>
            <a:ext cx="3813297" cy="4575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30" t="24308" r="18311" b="14675"/>
          <a:stretch/>
        </p:blipFill>
        <p:spPr bwMode="auto">
          <a:xfrm>
            <a:off x="5193323" y="1"/>
            <a:ext cx="6998677" cy="6858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51692" y="5934670"/>
            <a:ext cx="475956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Схема определения угла устойчивости положения тел спортсменов в момент выполнения броска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3842394" cy="2754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 descr="giphy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6477001" cy="3643313"/>
          </a:xfrm>
          <a:prstGeom prst="rect">
            <a:avLst/>
          </a:prstGeom>
        </p:spPr>
      </p:pic>
      <p:pic>
        <p:nvPicPr>
          <p:cNvPr id="43016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15113" y="2954179"/>
            <a:ext cx="5576887" cy="39038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00062" y="673478"/>
            <a:ext cx="10258425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Элементы динамической осанки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(ЭДО)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Главные управляющие движения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(ГУД)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Соединение ЭДО и ГУД 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(базовое исполнение двигательного действия)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Совершенствование исполнения двигательного действия</a:t>
            </a:r>
          </a:p>
          <a:p>
            <a:pPr algn="ctr"/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Последовательность освоения двигательного действия по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Регуляция силы сокращения мышц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7606" y="947004"/>
            <a:ext cx="2857500" cy="4162426"/>
          </a:xfrm>
          <a:prstGeom prst="rect">
            <a:avLst/>
          </a:prstGeom>
          <a:noFill/>
        </p:spPr>
      </p:pic>
      <p:pic>
        <p:nvPicPr>
          <p:cNvPr id="4" name="Рисунок 3"/>
          <p:cNvPicPr/>
          <p:nvPr/>
        </p:nvPicPr>
        <p:blipFill>
          <a:blip r:embed="rId3" cstate="print"/>
          <a:srcRect l="11862"/>
          <a:stretch>
            <a:fillRect/>
          </a:stretch>
        </p:blipFill>
        <p:spPr bwMode="auto">
          <a:xfrm>
            <a:off x="4486275" y="885826"/>
            <a:ext cx="6572250" cy="344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 r="47384"/>
          <a:stretch>
            <a:fillRect/>
          </a:stretch>
        </p:blipFill>
        <p:spPr bwMode="auto">
          <a:xfrm>
            <a:off x="0" y="0"/>
            <a:ext cx="4186238" cy="3457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016382" y="3444359"/>
            <a:ext cx="1529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Кривая Хилла</a:t>
            </a:r>
          </a:p>
        </p:txBody>
      </p:sp>
      <p:pic>
        <p:nvPicPr>
          <p:cNvPr id="6" name="Рисунок 5"/>
          <p:cNvPicPr/>
          <p:nvPr/>
        </p:nvPicPr>
        <p:blipFill>
          <a:blip r:embed="rId3" cstate="print"/>
          <a:srcRect b="12932"/>
          <a:stretch>
            <a:fillRect/>
          </a:stretch>
        </p:blipFill>
        <p:spPr bwMode="auto">
          <a:xfrm>
            <a:off x="8362950" y="0"/>
            <a:ext cx="3267075" cy="325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 b="19585"/>
          <a:stretch>
            <a:fillRect/>
          </a:stretch>
        </p:blipFill>
        <p:spPr bwMode="auto">
          <a:xfrm>
            <a:off x="3910012" y="0"/>
            <a:ext cx="3576638" cy="3328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431395" y="3244334"/>
            <a:ext cx="13292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dirty="0"/>
              <a:t>гистерезис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8686800" y="3558659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Зависимость силы, развиваемой мышце, от её длины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Как правильно упасть с велосипеда - bikeandme.com.u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2301" y="3222171"/>
            <a:ext cx="5969699" cy="3660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Инерциальные и неинерциальные системы отсчёта (2) -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6276109" cy="3530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213475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age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8815388" cy="5127318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 cstate="print"/>
          <a:srcRect b="19685"/>
          <a:stretch>
            <a:fillRect/>
          </a:stretch>
        </p:blipFill>
        <p:spPr bwMode="auto">
          <a:xfrm>
            <a:off x="8715375" y="3543300"/>
            <a:ext cx="3476625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9074095" y="2972872"/>
            <a:ext cx="31179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Взаимосвязь «сила-скорость»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справедливо ли правило рычага не только для простых механизмов но и для  живых организмов? - Школьные Знания.com">
            <a:extLst>
              <a:ext uri="{FF2B5EF4-FFF2-40B4-BE49-F238E27FC236}">
                <a16:creationId xmlns="" xmlns:a16="http://schemas.microsoft.com/office/drawing/2014/main" id="{DC1E2AE7-DCCF-402E-A022-9D9507B8BD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969" y="1088572"/>
            <a:ext cx="10784693" cy="4493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97457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Рычаги в биокинематических цепях, Механические свойства костей и суставов -  Строение и функции биомеханической системы двигательного аппарата">
            <a:extLst>
              <a:ext uri="{FF2B5EF4-FFF2-40B4-BE49-F238E27FC236}">
                <a16:creationId xmlns="" xmlns:a16="http://schemas.microsoft.com/office/drawing/2014/main" id="{061F0783-E847-4A39-8D59-9CCC665F7E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297" y="38554"/>
            <a:ext cx="11817532" cy="67959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534432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Эффект магнуса примеры. Турбопаруса ведут корабли благодаря эффекту магнус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095" y="813026"/>
            <a:ext cx="6711134" cy="5617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013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7621" y="0"/>
            <a:ext cx="1345981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5960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Угловая и линейная скорости, формулы и примеры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74" y="1817974"/>
            <a:ext cx="4624243" cy="41735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97509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Часы показывают текущий момент времени Польза изображения на время никогда  не ждет Стоковое Изображение - изображение насчитывающей ждет, времени:  110498961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5" b="10998"/>
          <a:stretch/>
        </p:blipFill>
        <p:spPr bwMode="auto">
          <a:xfrm>
            <a:off x="420914" y="0"/>
            <a:ext cx="11292114" cy="688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693962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Музыкальный темп в электронной музыке | Создание электронной музыки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38"/>
          <a:stretch/>
        </p:blipFill>
        <p:spPr bwMode="auto">
          <a:xfrm>
            <a:off x="1192684" y="0"/>
            <a:ext cx="9823658" cy="6878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99465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Ритм - АРХИТЕКТУРА: КОМПОЗИЦИЯ И ФОРМ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4800" y="-40396"/>
            <a:ext cx="6821714" cy="69297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12674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Почему &quot;врет&quot; автомобильный спидометр? — DRIVE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413" y="-19726"/>
            <a:ext cx="8597158" cy="6877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9169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963</TotalTime>
  <Words>293</Words>
  <Application>Microsoft Office PowerPoint</Application>
  <PresentationFormat>Произвольный</PresentationFormat>
  <Paragraphs>114</Paragraphs>
  <Slides>33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БИОМЕХАНИКА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бондаренко константин</dc:creator>
  <cp:lastModifiedBy>aebondarenko</cp:lastModifiedBy>
  <cp:revision>63</cp:revision>
  <dcterms:created xsi:type="dcterms:W3CDTF">2020-11-29T16:52:30Z</dcterms:created>
  <dcterms:modified xsi:type="dcterms:W3CDTF">2021-04-28T08:45:39Z</dcterms:modified>
</cp:coreProperties>
</file>